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6" r:id="rId4"/>
    <p:sldId id="270" r:id="rId5"/>
    <p:sldId id="277" r:id="rId6"/>
    <p:sldId id="274" r:id="rId7"/>
    <p:sldId id="275" r:id="rId8"/>
    <p:sldId id="279" r:id="rId9"/>
    <p:sldId id="282" r:id="rId10"/>
    <p:sldId id="281" r:id="rId11"/>
    <p:sldId id="258" r:id="rId12"/>
    <p:sldId id="259" r:id="rId13"/>
    <p:sldId id="260" r:id="rId14"/>
    <p:sldId id="263" r:id="rId15"/>
    <p:sldId id="262" r:id="rId16"/>
    <p:sldId id="267" r:id="rId17"/>
    <p:sldId id="268" r:id="rId18"/>
    <p:sldId id="273" r:id="rId19"/>
    <p:sldId id="278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/>
    <p:restoredTop sz="94761"/>
  </p:normalViewPr>
  <p:slideViewPr>
    <p:cSldViewPr snapToGrid="0" snapToObjects="1">
      <p:cViewPr varScale="1">
        <p:scale>
          <a:sx n="106" d="100"/>
          <a:sy n="106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2C6B-195C-BE4D-853F-15AF2EE0690F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68549-205E-B147-9983-AA551E7B1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4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Excel calculator re: temporal requirement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68549-205E-B147-9983-AA551E7B18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Excel calculator re: temporal requirement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68549-205E-B147-9983-AA551E7B18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0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68549-205E-B147-9983-AA551E7B18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Aim to answer: </a:t>
            </a:r>
            <a:r>
              <a:rPr lang="en-US" i="1" dirty="0"/>
              <a:t>Why teaching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68549-205E-B147-9983-AA551E7B18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68549-205E-B147-9983-AA551E7B18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6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68549-205E-B147-9983-AA551E7B18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2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DACD-217A-3F4F-999A-E56FF454F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9E607-61AA-104F-B3C5-B61BE8019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3EDDC-169A-E74B-8343-E920C4A3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28F-4935-FF42-86CD-A47F2BF22C00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DBF54-DA7A-0445-A7F1-A75AB26C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72D0B-CE61-B04B-8E76-0E59C360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A83-6F61-A647-9316-FBE7BEEC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0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22F9-70F9-C748-BEFF-FF84236D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C6C8E-C6C7-1941-BAD8-59AA85A60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565A8-38B1-6244-8741-829C25A3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28F-4935-FF42-86CD-A47F2BF22C00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0B426-87F0-F340-9947-3C5EE490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CB3C0-43AC-4E4A-B821-1F03EDEA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A83-6F61-A647-9316-FBE7BEEC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9E3778-1CB7-124A-BAC5-6985F5DF1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A6B67-85DD-4242-878B-6DCC30F17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E8823-0F21-7744-AA7B-57987176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28F-4935-FF42-86CD-A47F2BF22C00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79C37-1C86-5E4F-A2C5-F93A3707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8ACDD-AD3F-8148-B95D-5203B26E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A83-6F61-A647-9316-FBE7BEEC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3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682D-38E3-E74B-961D-036FF235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6BDF1-C313-2C49-BABE-221842831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47BAF-4BF6-D147-9EC1-0E822E25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28F-4935-FF42-86CD-A47F2BF22C00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4E4DC-A443-4C43-BD05-4ACF513C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CE096-9526-9542-B564-791D47D8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A83-6F61-A647-9316-FBE7BEEC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6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A6DE-95BC-1545-BCFC-FAF60947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60D21-B256-B249-90BD-49931CBA5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A9FA5-44CE-7A42-9C3A-962F552C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28F-4935-FF42-86CD-A47F2BF22C00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3CB36-1336-384D-949F-B45B3D7D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8F608-D9C0-964D-9B22-FA0A6D9F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A83-6F61-A647-9316-FBE7BEEC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5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6D0F-43A5-5741-A826-1DA34CC0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9FFBF-8C9B-E549-B1A4-259C60187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9DB55-13FB-CF49-A224-06A999FCB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B4071-CC99-2349-B1B7-09701615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28F-4935-FF42-86CD-A47F2BF22C00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B05FF-73C7-5B42-BCBF-6607399E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E65C1-BAE3-244A-A990-0898374E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A83-6F61-A647-9316-FBE7BEEC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6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41AA-1D88-4F46-B1E7-32F70A62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F1FBA-D438-C549-9435-477B4377C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A3DD2-C834-3541-85B8-35E75CCF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E81F4-D060-6C4F-A48B-05E137F54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4648C6-B3BD-E04C-ADEF-1F3C81D65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44112-B0D5-0C45-B257-A7B75B3B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28F-4935-FF42-86CD-A47F2BF22C00}" type="datetimeFigureOut">
              <a:rPr lang="en-US" smtClean="0"/>
              <a:t>3/26/24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612BDF-2DE3-7D41-997F-79665FCC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19A0DE-E0B8-304F-8B11-2F5D2BFE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A83-6F61-A647-9316-FBE7BEEC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4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C052-B964-9044-8B67-E9CC25A4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CA82C-7484-AD43-B19D-4490F75A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28F-4935-FF42-86CD-A47F2BF22C00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CCD68-FE7C-A146-B3AB-A49BAA33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925BC-15F0-2442-B25C-16B1ED68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A83-6F61-A647-9316-FBE7BEEC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5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E8917-76E4-C045-BB0C-EA3C551FB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28F-4935-FF42-86CD-A47F2BF22C00}" type="datetimeFigureOut">
              <a:rPr lang="en-US" smtClean="0"/>
              <a:t>3/26/24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BE686-11A1-034E-8432-E6950F5D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8C13B-2999-1541-B474-648C2A60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A83-6F61-A647-9316-FBE7BEEC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BDFF-FBBF-3642-841C-64C8FE9B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2E949-A6D6-EB43-9E35-76DC4DDA5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7678C-0789-BA42-B80F-F6519FDA2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7EC4A-2466-C644-9B79-D430B66B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28F-4935-FF42-86CD-A47F2BF22C00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0AD97-6E44-E542-8915-FF1C3B2D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0D3DD-91C3-1849-9E9A-43B37C33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A83-6F61-A647-9316-FBE7BEEC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5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D0D0-62D8-DE42-855E-7C5C2288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8D4CA-0A07-AF4F-8DC1-98AD26BED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2503E-F5D1-4A46-BE95-DC1DE96C3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7DEAB-E868-CC4E-AF44-68B1EA4D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28F-4935-FF42-86CD-A47F2BF22C00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56765-0CF8-5D4A-B095-32A76D51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A819C-36CF-744F-A7EA-FD8019C2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EA83-6F61-A647-9316-FBE7BEEC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3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422E9C-527B-314D-8AFA-55CA6879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D5AB5-6761-1D4F-B2A5-A83FCAEA3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91859-B97A-C14C-B762-55770077F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8428F-4935-FF42-86CD-A47F2BF22C00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16641-DCF3-8747-9D23-90C45D6A4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6FD6B-C2B8-D14D-9F44-C514BBB83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EA83-6F61-A647-9316-FBE7BEEC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ntal.pacific.edu/dental/faculty-and-research/resourc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ental.pacific.edu/sites/default/files/users/user647/Faculty%20Evaluation%20Criteria%20-%205.11.22%20update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cificedu.sharepoint.com/sites/Faculty18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9C41-28D8-B647-9128-E00EF84F7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9963" y="18542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Dossier Orientation</a:t>
            </a:r>
            <a:br>
              <a:rPr lang="en-US" dirty="0"/>
            </a:br>
            <a:r>
              <a:rPr lang="en-US" sz="4400" dirty="0"/>
              <a:t>Promotion/Tenure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17480-703E-F64B-8FD5-A87BF248E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8508" y="4588163"/>
            <a:ext cx="9144000" cy="1655762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5.6.24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7C9C51-1451-AF40-B4C3-D800FA8EABDE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DD5C2E-CA68-C54A-AA90-C4144BE811C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08ADE6-07E7-BF4B-964F-0EA4AB9FBFF5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0259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20FBFD1-BC3E-BA4D-AA9D-6E7392F7D8DC}"/>
              </a:ext>
            </a:extLst>
          </p:cNvPr>
          <p:cNvSpPr/>
          <p:nvPr/>
        </p:nvSpPr>
        <p:spPr>
          <a:xfrm>
            <a:off x="9536543" y="3386833"/>
            <a:ext cx="1148390" cy="58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264430D-8D57-BD4B-9A44-40EAD6C6B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735" y="5933704"/>
            <a:ext cx="9928465" cy="5879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 </a:t>
            </a:r>
            <a:r>
              <a:rPr lang="en-US" dirty="0">
                <a:hlinkClick r:id="rId3"/>
              </a:rPr>
              <a:t>https://dental.pacific.edu/dental/faculty-and-research/resources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0926E9C-0E6B-044D-8FC7-AFD70B4060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56"/>
          <a:stretch/>
        </p:blipFill>
        <p:spPr>
          <a:xfrm>
            <a:off x="4038608" y="533494"/>
            <a:ext cx="5824508" cy="513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1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F95C-5460-2645-9290-A81FE9F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91" y="369527"/>
            <a:ext cx="10515600" cy="1325563"/>
          </a:xfrm>
        </p:spPr>
        <p:txBody>
          <a:bodyPr/>
          <a:lstStyle/>
          <a:p>
            <a:r>
              <a:rPr lang="en-US" dirty="0"/>
              <a:t>Self Evaluation Inclusions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1317-0095-9542-92B1-A92ADF11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491" y="1905288"/>
            <a:ext cx="9428018" cy="4744893"/>
          </a:xfrm>
        </p:spPr>
        <p:txBody>
          <a:bodyPr>
            <a:noAutofit/>
          </a:bodyPr>
          <a:lstStyle/>
          <a:p>
            <a:r>
              <a:rPr lang="en-US" sz="2600" i="1" dirty="0"/>
              <a:t>Appointment:  </a:t>
            </a:r>
            <a:r>
              <a:rPr lang="en-US" sz="2600" dirty="0"/>
              <a:t>Description of annual departmental teaching responsibilities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600" i="1" dirty="0"/>
              <a:t>Personal Statement</a:t>
            </a:r>
            <a:r>
              <a:rPr lang="en-US" sz="2600" dirty="0"/>
              <a:t>:  A 3-5 page narrative that details your career journey as an educator, influences, teaching interests, goals, etc.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600" i="1" dirty="0"/>
              <a:t>Rank/Appointment:  </a:t>
            </a:r>
            <a:r>
              <a:rPr lang="en-US" sz="2600" dirty="0"/>
              <a:t>Identify rank at initial appointment, track (teacher-clinician or teacher-scholar), days/week,  weeks/year; changes since initial appointment. Demonstrate with appointment letters or detail in personal statement. Redact compensation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2600" i="1" dirty="0"/>
              <a:t>CV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63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F95C-5460-2645-9290-A81FE9F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91" y="369527"/>
            <a:ext cx="10515600" cy="1325563"/>
          </a:xfrm>
        </p:spPr>
        <p:txBody>
          <a:bodyPr/>
          <a:lstStyle/>
          <a:p>
            <a:r>
              <a:rPr lang="en-US" dirty="0"/>
              <a:t>Curriculum Vitae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1317-0095-9542-92B1-A92ADF11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491" y="1905289"/>
            <a:ext cx="9358745" cy="4351338"/>
          </a:xfrm>
        </p:spPr>
        <p:txBody>
          <a:bodyPr/>
          <a:lstStyle/>
          <a:p>
            <a:r>
              <a:rPr lang="en-US" sz="2600" dirty="0"/>
              <a:t>Current – [leave a copy on your desktop for easy update]</a:t>
            </a:r>
          </a:p>
          <a:p>
            <a:r>
              <a:rPr lang="en-US" sz="2600" dirty="0"/>
              <a:t>Well-formatted and accurate</a:t>
            </a:r>
          </a:p>
          <a:p>
            <a:r>
              <a:rPr lang="en-US" sz="2600" dirty="0"/>
              <a:t>Organized </a:t>
            </a:r>
          </a:p>
          <a:p>
            <a:r>
              <a:rPr lang="en-US" sz="2600" dirty="0"/>
              <a:t>Clearly describes your body of work</a:t>
            </a:r>
          </a:p>
          <a:p>
            <a:r>
              <a:rPr lang="en-US" sz="2600" dirty="0"/>
              <a:t>Sections should be in chronological order and show date of publication, service commitment, etc.</a:t>
            </a:r>
          </a:p>
          <a:p>
            <a:r>
              <a:rPr lang="en-US" sz="2600" dirty="0" err="1"/>
              <a:t>Interfolio</a:t>
            </a:r>
            <a:r>
              <a:rPr lang="en-US" sz="2600" dirty="0"/>
              <a:t> </a:t>
            </a:r>
            <a:r>
              <a:rPr lang="en-US" sz="2600" dirty="0" err="1"/>
              <a:t>eCV</a:t>
            </a:r>
            <a:r>
              <a:rPr lang="en-US" sz="2600" dirty="0"/>
              <a:t> is a start – customization recommended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5554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F95C-5460-2645-9290-A81FE9F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91" y="369527"/>
            <a:ext cx="10515600" cy="1325563"/>
          </a:xfrm>
        </p:spPr>
        <p:txBody>
          <a:bodyPr/>
          <a:lstStyle/>
          <a:p>
            <a:r>
              <a:rPr lang="en-US" dirty="0"/>
              <a:t>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1317-0095-9542-92B1-A92ADF11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491" y="1905289"/>
            <a:ext cx="9552709" cy="4351338"/>
          </a:xfrm>
        </p:spPr>
        <p:txBody>
          <a:bodyPr/>
          <a:lstStyle/>
          <a:p>
            <a:r>
              <a:rPr lang="en-US" dirty="0"/>
              <a:t>MFFEs</a:t>
            </a:r>
          </a:p>
          <a:p>
            <a:r>
              <a:rPr lang="en-US" dirty="0"/>
              <a:t>Student ratings of instruction </a:t>
            </a:r>
          </a:p>
          <a:p>
            <a:r>
              <a:rPr lang="en-US" dirty="0"/>
              <a:t>Peer observations – use formatively and archive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Lecture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Seminar/small group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Pre-clinical lab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Unstructured clinic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Blended course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1791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F95C-5460-2645-9290-A81FE9F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91" y="369527"/>
            <a:ext cx="10515600" cy="1325563"/>
          </a:xfrm>
        </p:spPr>
        <p:txBody>
          <a:bodyPr/>
          <a:lstStyle/>
          <a:p>
            <a:r>
              <a:rPr lang="en-US" dirty="0"/>
              <a:t>Peer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1317-0095-9542-92B1-A92ADF11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491" y="1905289"/>
            <a:ext cx="9511145" cy="4583184"/>
          </a:xfrm>
        </p:spPr>
        <p:txBody>
          <a:bodyPr>
            <a:normAutofit/>
          </a:bodyPr>
          <a:lstStyle/>
          <a:p>
            <a:r>
              <a:rPr lang="en-US" dirty="0"/>
              <a:t>Goal is formative feedback</a:t>
            </a:r>
          </a:p>
          <a:p>
            <a:r>
              <a:rPr lang="en-US" dirty="0"/>
              <a:t>No fewer than two peer observations </a:t>
            </a:r>
          </a:p>
          <a:p>
            <a:r>
              <a:rPr lang="en-US" dirty="0"/>
              <a:t>Variety of settings</a:t>
            </a:r>
          </a:p>
          <a:p>
            <a:r>
              <a:rPr lang="en-US" dirty="0"/>
              <a:t>Candidate and their chair schedule observations </a:t>
            </a:r>
          </a:p>
          <a:p>
            <a:r>
              <a:rPr lang="en-US" dirty="0"/>
              <a:t>Sinky Zheng [Academic Affairs] can provide forms for this process, list of calibrated peer evaluators, and/or act  as an observer if you like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Demonstrate positive change in response to recommendations</a:t>
            </a:r>
          </a:p>
          <a:p>
            <a:pPr marL="0" indent="0">
              <a:buNone/>
            </a:pPr>
            <a:endParaRPr lang="en-US" sz="2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96473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F95C-5460-2645-9290-A81FE9F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91" y="369527"/>
            <a:ext cx="10515600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Evaluation Criteria - DFC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1317-0095-9542-92B1-A92ADF11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490" y="1905289"/>
            <a:ext cx="9857509" cy="4351338"/>
          </a:xfrm>
        </p:spPr>
        <p:txBody>
          <a:bodyPr/>
          <a:lstStyle/>
          <a:p>
            <a:r>
              <a:rPr lang="en-US" sz="3200" dirty="0"/>
              <a:t>Teaching</a:t>
            </a:r>
          </a:p>
          <a:p>
            <a:r>
              <a:rPr lang="en-US" sz="3200" dirty="0"/>
              <a:t>Promoting Patient Care</a:t>
            </a:r>
          </a:p>
          <a:p>
            <a:r>
              <a:rPr lang="en-US" sz="3200" dirty="0"/>
              <a:t>Scholarship/Research</a:t>
            </a:r>
          </a:p>
          <a:p>
            <a:r>
              <a:rPr lang="en-US" sz="3200" dirty="0"/>
              <a:t>Service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7749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F95C-5460-2645-9290-A81FE9F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91" y="369527"/>
            <a:ext cx="10515600" cy="1325563"/>
          </a:xfrm>
        </p:spPr>
        <p:txBody>
          <a:bodyPr/>
          <a:lstStyle/>
          <a:p>
            <a:r>
              <a:rPr lang="en-US" dirty="0"/>
              <a:t>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1317-0095-9542-92B1-A92ADF11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491" y="1905289"/>
            <a:ext cx="9538854" cy="4351338"/>
          </a:xfrm>
        </p:spPr>
        <p:txBody>
          <a:bodyPr>
            <a:normAutofit/>
          </a:bodyPr>
          <a:lstStyle/>
          <a:p>
            <a:r>
              <a:rPr lang="en-US" dirty="0"/>
              <a:t>Contributions to the field or the school that candidate is especially proud of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Letters from students should generally </a:t>
            </a:r>
            <a:r>
              <a:rPr lang="en-US" u="sng" dirty="0"/>
              <a:t>not</a:t>
            </a:r>
            <a:r>
              <a:rPr lang="en-US" dirty="0"/>
              <a:t> be included in the dossier. Limit to one or two that speak to teaching abilities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Remove thank you notes (</a:t>
            </a:r>
            <a:r>
              <a:rPr lang="en-US" i="1" dirty="0"/>
              <a:t>fan mail</a:t>
            </a:r>
            <a:r>
              <a:rPr lang="en-US" dirty="0"/>
              <a:t>) that do not clearly demonstrate excellence in teaching, scholarship, service or patient management.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7954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F95C-5460-2645-9290-A81FE9F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91" y="369527"/>
            <a:ext cx="10515600" cy="1325563"/>
          </a:xfrm>
        </p:spPr>
        <p:txBody>
          <a:bodyPr/>
          <a:lstStyle/>
          <a:p>
            <a:r>
              <a:rPr lang="en-US" dirty="0"/>
              <a:t>External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1317-0095-9542-92B1-A92ADF11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491" y="1905289"/>
            <a:ext cx="9525000" cy="4351338"/>
          </a:xfrm>
        </p:spPr>
        <p:txBody>
          <a:bodyPr/>
          <a:lstStyle/>
          <a:p>
            <a:r>
              <a:rPr lang="en-US" dirty="0"/>
              <a:t>University expectation regarding tenure review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Two external reviewers - not acquainted with candidate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/>
              <a:t>Familiar with the discipline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/>
              <a:t>Familiar with promotion and tenure review process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/>
              <a:t>FAPTC will solicit these reviews in collaboration with dept. chair</a:t>
            </a:r>
          </a:p>
          <a:p>
            <a:pPr marL="914400" lvl="2" indent="0">
              <a:buNone/>
            </a:pPr>
            <a:endParaRPr lang="en-US" sz="1400" dirty="0"/>
          </a:p>
          <a:p>
            <a:r>
              <a:rPr lang="en-US" dirty="0"/>
              <a:t>For promotion to Full Professor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FAPTC will request the names of 5 colleagues who know, and can speak to your body of work,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but with whom you have not directly collaborated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9074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F95C-5460-2645-9290-A81FE9F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91" y="369527"/>
            <a:ext cx="10515600" cy="1325563"/>
          </a:xfrm>
        </p:spPr>
        <p:txBody>
          <a:bodyPr/>
          <a:lstStyle/>
          <a:p>
            <a:r>
              <a:rPr lang="en-US" dirty="0"/>
              <a:t>Some Pointers from the FAPTC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1317-0095-9542-92B1-A92ADF11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491" y="1905289"/>
            <a:ext cx="8901545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Start personal statement now—make it a living document</a:t>
            </a:r>
          </a:p>
          <a:p>
            <a:pPr marL="0" lvl="0" indent="0">
              <a:buNone/>
            </a:pPr>
            <a:r>
              <a:rPr lang="en-US" sz="1200" dirty="0"/>
              <a:t> </a:t>
            </a:r>
          </a:p>
          <a:p>
            <a:pPr lvl="0"/>
            <a:r>
              <a:rPr lang="en-US" dirty="0"/>
              <a:t>Scholarship – think about a scholarship theme or area of interest; seek out others with like interests</a:t>
            </a:r>
          </a:p>
          <a:p>
            <a:pPr marL="0" lvl="0" indent="0">
              <a:buNone/>
            </a:pPr>
            <a:endParaRPr lang="en-US" sz="1200" dirty="0"/>
          </a:p>
          <a:p>
            <a:pPr lvl="0"/>
            <a:r>
              <a:rPr lang="en-US" dirty="0"/>
              <a:t>Service - review list of school committees, nominated and appointed; let your chair know areas of interest/skill. You can also self nominate.</a:t>
            </a:r>
          </a:p>
          <a:p>
            <a:pPr marL="0" lvl="0" indent="0">
              <a:buNone/>
            </a:pPr>
            <a:endParaRPr lang="en-US" sz="1200" dirty="0"/>
          </a:p>
          <a:p>
            <a:pPr lvl="0"/>
            <a:r>
              <a:rPr lang="en-US" dirty="0"/>
              <a:t>Keep your CV current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9329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F95C-5460-2645-9290-A81FE9F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91" y="369527"/>
            <a:ext cx="10515600" cy="1325563"/>
          </a:xfrm>
        </p:spPr>
        <p:txBody>
          <a:bodyPr/>
          <a:lstStyle/>
          <a:p>
            <a:r>
              <a:rPr lang="en-US" dirty="0"/>
              <a:t>Some Pointers from the FAPTC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1317-0095-9542-92B1-A92ADF11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491" y="1905289"/>
            <a:ext cx="9275618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Keep a record of courses in which you participate or regularly teach</a:t>
            </a:r>
          </a:p>
          <a:p>
            <a:pPr marL="0" lvl="0" indent="0">
              <a:buNone/>
            </a:pPr>
            <a:endParaRPr lang="en-US" sz="1200" dirty="0"/>
          </a:p>
          <a:p>
            <a:pPr lvl="0"/>
            <a:r>
              <a:rPr lang="en-US" dirty="0"/>
              <a:t>Keep course syllabi, modules, etc. that you develop, especially if they evolve over time </a:t>
            </a:r>
          </a:p>
          <a:p>
            <a:pPr marL="0" lvl="0" indent="0">
              <a:buNone/>
            </a:pPr>
            <a:endParaRPr lang="en-US" sz="1200" dirty="0"/>
          </a:p>
          <a:p>
            <a:pPr lvl="0"/>
            <a:r>
              <a:rPr lang="en-US" dirty="0"/>
              <a:t>Keep a running log of external presentations or professional participation (organized dentistry, study clubs, etc.)</a:t>
            </a:r>
          </a:p>
          <a:p>
            <a:pPr marL="0" lvl="0" indent="0">
              <a:buNone/>
            </a:pPr>
            <a:endParaRPr lang="en-US" sz="1200" dirty="0"/>
          </a:p>
          <a:p>
            <a:pPr lvl="0"/>
            <a:r>
              <a:rPr lang="en-US" dirty="0"/>
              <a:t>Keep a record of awards, letters of commendation, etc.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84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F95C-5460-2645-9290-A81FE9F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91" y="369527"/>
            <a:ext cx="10515600" cy="1325563"/>
          </a:xfrm>
        </p:spPr>
        <p:txBody>
          <a:bodyPr/>
          <a:lstStyle/>
          <a:p>
            <a:r>
              <a:rPr lang="en-US" dirty="0"/>
              <a:t>Purpose of your Dossier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1317-0095-9542-92B1-A92ADF11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491" y="1905288"/>
            <a:ext cx="9289473" cy="4698711"/>
          </a:xfrm>
        </p:spPr>
        <p:txBody>
          <a:bodyPr>
            <a:normAutofit/>
          </a:bodyPr>
          <a:lstStyle/>
          <a:p>
            <a:r>
              <a:rPr lang="en-US" dirty="0"/>
              <a:t>Critical self-analysis of career development</a:t>
            </a:r>
          </a:p>
          <a:p>
            <a:r>
              <a:rPr lang="en-US" dirty="0"/>
              <a:t>Document/demonstrate your body of work</a:t>
            </a:r>
          </a:p>
          <a:p>
            <a:r>
              <a:rPr lang="en-US" dirty="0"/>
              <a:t>Note your professional contributions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Your Department Chair is your primary guide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2841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F4F3A1-330C-9B47-896B-27757042C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3824195"/>
            <a:ext cx="2463800" cy="134784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2BB6977-3C07-DE42-9EEB-B7E67BBD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F95C-5460-2645-9290-A81FE9F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91" y="369527"/>
            <a:ext cx="10515600" cy="1325563"/>
          </a:xfrm>
        </p:spPr>
        <p:txBody>
          <a:bodyPr/>
          <a:lstStyle/>
          <a:p>
            <a:r>
              <a:rPr lang="en-US" dirty="0"/>
              <a:t>Criteria for Promotion/Tenure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1317-0095-9542-92B1-A92ADF11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491" y="1905289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Educational qualification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terminal degree in one’s area of responsibility </a:t>
            </a:r>
          </a:p>
          <a:p>
            <a:pPr marL="457200" lvl="1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Length of service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years of teaching at an accredited university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years of teaching at Pacific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years in current rank</a:t>
            </a:r>
          </a:p>
          <a:p>
            <a:pPr marL="457200" lvl="1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Performance Excellence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Faculty Handbook 3.4 </a:t>
            </a:r>
            <a:r>
              <a:rPr lang="en-US" dirty="0"/>
              <a:t>explains details of each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000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F95C-5460-2645-9290-A81FE9F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91" y="369527"/>
            <a:ext cx="9760527" cy="1325563"/>
          </a:xfrm>
        </p:spPr>
        <p:txBody>
          <a:bodyPr/>
          <a:lstStyle/>
          <a:p>
            <a:r>
              <a:rPr lang="en-US" dirty="0"/>
              <a:t>Cycle for Promotion/Tenure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1317-0095-9542-92B1-A92ADF11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490" y="1905288"/>
            <a:ext cx="9552709" cy="48003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Evaluation for tenure takes place during the year prior to when tenure would begin</a:t>
            </a:r>
          </a:p>
          <a:p>
            <a:pPr lvl="1"/>
            <a:r>
              <a:rPr lang="en-US" sz="2800" dirty="0"/>
              <a:t>Review is accomplished during year 6 </a:t>
            </a:r>
          </a:p>
          <a:p>
            <a:pPr marL="457200" lvl="1" indent="0">
              <a:buNone/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dirty="0"/>
              <a:t>Tenure Track (TT) evaluation timeline is firm – cannot be postponed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dirty="0"/>
              <a:t>Teacher Clinicians (TC) may elect which year to be considered (once temporal requirements have been met)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649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F95C-5460-2645-9290-A81FE9F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91" y="369527"/>
            <a:ext cx="9760527" cy="1325563"/>
          </a:xfrm>
        </p:spPr>
        <p:txBody>
          <a:bodyPr/>
          <a:lstStyle/>
          <a:p>
            <a:r>
              <a:rPr lang="en-US" dirty="0"/>
              <a:t>Cycle for Promotion/Tenure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1317-0095-9542-92B1-A92ADF11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491" y="1625600"/>
            <a:ext cx="9552709" cy="5232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Mar 1	  	Intent to apply for consideration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Aug 1   	Dossier due to FAPTC - review begins</a:t>
            </a:r>
          </a:p>
          <a:p>
            <a:pPr marL="2286000" lvl="5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Internal Review Committee – Faculty/Students      </a:t>
            </a:r>
          </a:p>
          <a:p>
            <a:pPr marL="2286000" lvl="5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FAPTC report 	</a:t>
            </a:r>
          </a:p>
          <a:p>
            <a:pPr marL="2286000" lvl="5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Tenure vote (if applicable)</a:t>
            </a:r>
          </a:p>
          <a:p>
            <a:pPr marL="2286000" lvl="5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Chair letter</a:t>
            </a:r>
          </a:p>
          <a:p>
            <a:pPr marL="2286000" lvl="5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Dean’s Letter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Nov 15 	Application submitted to University (TT only)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Apr 1     	</a:t>
            </a:r>
            <a:r>
              <a:rPr lang="en-US" dirty="0" err="1"/>
              <a:t>Univ</a:t>
            </a:r>
            <a:r>
              <a:rPr lang="en-US" dirty="0"/>
              <a:t> P&amp;T Committee completes review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               </a:t>
            </a:r>
            <a:r>
              <a:rPr lang="en-US" sz="2300" dirty="0"/>
              <a:t>•</a:t>
            </a:r>
            <a:r>
              <a:rPr lang="en-US" sz="2800" dirty="0"/>
              <a:t> TT and promo to Professor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Apr 15   	Notification of President’s TT/Professor decision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	    	Notification of Dean’s NTT decision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961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F95C-5460-2645-9290-A81FE9F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91" y="369527"/>
            <a:ext cx="10515600" cy="1325563"/>
          </a:xfrm>
        </p:spPr>
        <p:txBody>
          <a:bodyPr/>
          <a:lstStyle/>
          <a:p>
            <a:r>
              <a:rPr lang="en-US" dirty="0"/>
              <a:t>Criteria for Promotion and Tenure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1317-0095-9542-92B1-A92ADF11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491" y="190528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Excellence must be demonstrated in the following areas: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Teaching</a:t>
            </a:r>
          </a:p>
          <a:p>
            <a:r>
              <a:rPr lang="en-US" dirty="0"/>
              <a:t>Patient Care </a:t>
            </a:r>
          </a:p>
          <a:p>
            <a:r>
              <a:rPr lang="en-US" dirty="0"/>
              <a:t>Scholarship</a:t>
            </a:r>
          </a:p>
          <a:p>
            <a:r>
              <a:rPr lang="en-US" dirty="0"/>
              <a:t>Service</a:t>
            </a:r>
          </a:p>
          <a:p>
            <a:r>
              <a:rPr lang="en-US" dirty="0"/>
              <a:t>Humanism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Faculty Handbook 3.4 offers great details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389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F95C-5460-2645-9290-A81FE9F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91" y="369527"/>
            <a:ext cx="9760527" cy="1325563"/>
          </a:xfrm>
        </p:spPr>
        <p:txBody>
          <a:bodyPr/>
          <a:lstStyle/>
          <a:p>
            <a:r>
              <a:rPr lang="en-US" dirty="0"/>
              <a:t>Dossier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1317-0095-9542-92B1-A92ADF11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491" y="1905288"/>
            <a:ext cx="9275618" cy="48003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Self Evaluation</a:t>
            </a:r>
          </a:p>
          <a:p>
            <a:r>
              <a:rPr lang="en-US" dirty="0"/>
              <a:t>CV</a:t>
            </a:r>
          </a:p>
          <a:p>
            <a:r>
              <a:rPr lang="en-US" dirty="0"/>
              <a:t>Evaluations – Students, Peers, Chair</a:t>
            </a:r>
          </a:p>
          <a:p>
            <a:r>
              <a:rPr lang="en-US" dirty="0"/>
              <a:t>Teaching Materials</a:t>
            </a:r>
          </a:p>
          <a:p>
            <a:r>
              <a:rPr lang="en-US" dirty="0"/>
              <a:t>Scholarly Activities</a:t>
            </a:r>
          </a:p>
          <a:p>
            <a:r>
              <a:rPr lang="en-US" dirty="0"/>
              <a:t>Service </a:t>
            </a:r>
          </a:p>
          <a:p>
            <a:r>
              <a:rPr lang="en-US" dirty="0"/>
              <a:t>External Letters </a:t>
            </a:r>
            <a:r>
              <a:rPr lang="en-US" dirty="0">
                <a:solidFill>
                  <a:schemeClr val="accent2"/>
                </a:solidFill>
              </a:rPr>
              <a:t>**</a:t>
            </a:r>
            <a:r>
              <a:rPr lang="en-US" dirty="0"/>
              <a:t> consideration for tenure; full professor</a:t>
            </a:r>
          </a:p>
          <a:p>
            <a:r>
              <a:rPr lang="en-US" dirty="0"/>
              <a:t>Evaluation Committee Report </a:t>
            </a:r>
            <a:r>
              <a:rPr lang="en-US" dirty="0">
                <a:solidFill>
                  <a:schemeClr val="accent2"/>
                </a:solidFill>
              </a:rPr>
              <a:t>**</a:t>
            </a:r>
            <a:endParaRPr lang="en-US" dirty="0"/>
          </a:p>
          <a:p>
            <a:r>
              <a:rPr lang="en-US" dirty="0"/>
              <a:t>Other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	[**FAPTC will be responsible for gathering these]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8013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F95C-5460-2645-9290-A81FE9F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91" y="369527"/>
            <a:ext cx="10515600" cy="1325563"/>
          </a:xfrm>
        </p:spPr>
        <p:txBody>
          <a:bodyPr/>
          <a:lstStyle/>
          <a:p>
            <a:r>
              <a:rPr lang="en-US" dirty="0"/>
              <a:t>University E-Dossier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28F922-CDD2-394E-8CE5-532CA1F8A62B}"/>
              </a:ext>
            </a:extLst>
          </p:cNvPr>
          <p:cNvGrpSpPr/>
          <p:nvPr/>
        </p:nvGrpSpPr>
        <p:grpSpPr>
          <a:xfrm>
            <a:off x="2334491" y="1774854"/>
            <a:ext cx="9143635" cy="4493538"/>
            <a:chOff x="1696042" y="1678219"/>
            <a:chExt cx="8630508" cy="44935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0FBFD1-BC3E-BA4D-AA9D-6E7392F7D8DC}"/>
                </a:ext>
              </a:extLst>
            </p:cNvPr>
            <p:cNvSpPr/>
            <p:nvPr/>
          </p:nvSpPr>
          <p:spPr>
            <a:xfrm>
              <a:off x="9073917" y="3085476"/>
              <a:ext cx="1148390" cy="540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198C2B-C7D1-CC4F-80DA-74D6561870AC}"/>
                </a:ext>
              </a:extLst>
            </p:cNvPr>
            <p:cNvSpPr txBox="1"/>
            <p:nvPr/>
          </p:nvSpPr>
          <p:spPr>
            <a:xfrm>
              <a:off x="1696042" y="1678219"/>
              <a:ext cx="8630508" cy="449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 June 2022, the University transitioned to </a:t>
              </a:r>
              <a:r>
                <a:rPr lang="en-US" sz="2400" dirty="0" err="1"/>
                <a:t>Interfolio</a:t>
              </a:r>
              <a:r>
                <a:rPr lang="en-US" sz="2400" dirty="0"/>
                <a:t> Faculty 180</a:t>
              </a:r>
            </a:p>
            <a:p>
              <a:endParaRPr lang="en-US" sz="2400" dirty="0"/>
            </a:p>
            <a:p>
              <a:r>
                <a:rPr lang="en-US" sz="2400" dirty="0"/>
                <a:t>We encourage you to enter activities and evaluations into </a:t>
              </a:r>
              <a:r>
                <a:rPr lang="en-US" sz="2400" dirty="0" err="1"/>
                <a:t>Interfolio</a:t>
              </a:r>
              <a:r>
                <a:rPr lang="en-US" sz="2400" dirty="0"/>
                <a:t>       in an ongoing way.</a:t>
              </a:r>
            </a:p>
            <a:p>
              <a:endParaRPr lang="en-US" sz="2400" dirty="0"/>
            </a:p>
            <a:p>
              <a:r>
                <a:rPr lang="en-US" sz="2400" dirty="0"/>
                <a:t>When you request consideration for promotion/tenure, the University will create a special “case” to bring your data together into a dossier for the process. Jen Paz [Academic Affairs] can help you establish your “case”. </a:t>
              </a:r>
            </a:p>
            <a:p>
              <a:endParaRPr lang="en-US" sz="2800" dirty="0"/>
            </a:p>
            <a:p>
              <a:endParaRPr lang="en-US" sz="1400" dirty="0"/>
            </a:p>
            <a:p>
              <a:r>
                <a:rPr lang="en-US" sz="2800" dirty="0"/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773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F95C-5460-2645-9290-A81FE9F4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491" y="369527"/>
            <a:ext cx="10515600" cy="1325563"/>
          </a:xfrm>
        </p:spPr>
        <p:txBody>
          <a:bodyPr/>
          <a:lstStyle/>
          <a:p>
            <a:r>
              <a:rPr lang="en-US" dirty="0"/>
              <a:t>University E-Dossier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D8B95-CA81-AF44-AEB0-08FB183BAE71}"/>
              </a:ext>
            </a:extLst>
          </p:cNvPr>
          <p:cNvGrpSpPr/>
          <p:nvPr/>
        </p:nvGrpSpPr>
        <p:grpSpPr>
          <a:xfrm>
            <a:off x="0" y="0"/>
            <a:ext cx="1811867" cy="6858000"/>
            <a:chOff x="0" y="0"/>
            <a:chExt cx="1811867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AA46A-342C-A847-9E3C-8C0DB62FDBD6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1867" cy="2001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C085DF-2136-3E4F-A34F-AF041C059E28}"/>
                </a:ext>
              </a:extLst>
            </p:cNvPr>
            <p:cNvSpPr/>
            <p:nvPr/>
          </p:nvSpPr>
          <p:spPr>
            <a:xfrm>
              <a:off x="0" y="1625600"/>
              <a:ext cx="1811867" cy="5232400"/>
            </a:xfrm>
            <a:prstGeom prst="rect">
              <a:avLst/>
            </a:prstGeom>
            <a:solidFill>
              <a:srgbClr val="807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0A6507-2FA5-7939-EEC6-DFF79CF38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491" y="2021043"/>
            <a:ext cx="9317736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The University offers an </a:t>
            </a:r>
            <a:r>
              <a:rPr lang="en-US" sz="3200" dirty="0" err="1"/>
              <a:t>Interfolio</a:t>
            </a:r>
            <a:r>
              <a:rPr lang="en-US" sz="3200" dirty="0"/>
              <a:t> Training Guide at: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hlinkClick r:id="rId3"/>
              </a:rPr>
              <a:t>https://pacificedu.sharepoint.com/sites/Faculty180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801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916</Words>
  <Application>Microsoft Macintosh PowerPoint</Application>
  <PresentationFormat>Widescreen</PresentationFormat>
  <Paragraphs>156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Office Theme</vt:lpstr>
      <vt:lpstr>Dossier Orientation Promotion/Tenure Support</vt:lpstr>
      <vt:lpstr>Purpose of your Dossier</vt:lpstr>
      <vt:lpstr>Criteria for Promotion/Tenure</vt:lpstr>
      <vt:lpstr>Cycle for Promotion/Tenure Consideration</vt:lpstr>
      <vt:lpstr>Cycle for Promotion/Tenure Consideration</vt:lpstr>
      <vt:lpstr>Criteria for Promotion and Tenure</vt:lpstr>
      <vt:lpstr>Dossier Contents</vt:lpstr>
      <vt:lpstr>University E-Dossier </vt:lpstr>
      <vt:lpstr>University E-Dossier </vt:lpstr>
      <vt:lpstr>PowerPoint Presentation</vt:lpstr>
      <vt:lpstr>Self Evaluation Inclusions</vt:lpstr>
      <vt:lpstr>Curriculum Vitae</vt:lpstr>
      <vt:lpstr>Evaluations</vt:lpstr>
      <vt:lpstr>Peer Observation</vt:lpstr>
      <vt:lpstr>Evaluation Criteria - DFC</vt:lpstr>
      <vt:lpstr>Letters</vt:lpstr>
      <vt:lpstr>External Letters</vt:lpstr>
      <vt:lpstr>Some Pointers from the FAPTC</vt:lpstr>
      <vt:lpstr>Some Pointers from the FAPTC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Orientation Promotion and Tenure Support</dc:title>
  <dc:creator>Microsoft Office User</dc:creator>
  <cp:lastModifiedBy>Cindy Lyon</cp:lastModifiedBy>
  <cp:revision>90</cp:revision>
  <cp:lastPrinted>2021-09-16T13:09:09Z</cp:lastPrinted>
  <dcterms:created xsi:type="dcterms:W3CDTF">2018-03-15T04:35:48Z</dcterms:created>
  <dcterms:modified xsi:type="dcterms:W3CDTF">2024-03-27T01:56:20Z</dcterms:modified>
</cp:coreProperties>
</file>